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852" r:id="rId1"/>
  </p:sldMasterIdLst>
  <p:notesMasterIdLst>
    <p:notesMasterId r:id="rId39"/>
  </p:notesMasterIdLst>
  <p:handoutMasterIdLst>
    <p:handoutMasterId r:id="rId40"/>
  </p:handoutMasterIdLst>
  <p:sldIdLst>
    <p:sldId id="256" r:id="rId2"/>
    <p:sldId id="363" r:id="rId3"/>
    <p:sldId id="374" r:id="rId4"/>
    <p:sldId id="364" r:id="rId5"/>
    <p:sldId id="386" r:id="rId6"/>
    <p:sldId id="368" r:id="rId7"/>
    <p:sldId id="371" r:id="rId8"/>
    <p:sldId id="369" r:id="rId9"/>
    <p:sldId id="372" r:id="rId10"/>
    <p:sldId id="373" r:id="rId11"/>
    <p:sldId id="370" r:id="rId12"/>
    <p:sldId id="387" r:id="rId13"/>
    <p:sldId id="388" r:id="rId14"/>
    <p:sldId id="376" r:id="rId15"/>
    <p:sldId id="375" r:id="rId16"/>
    <p:sldId id="365" r:id="rId17"/>
    <p:sldId id="383" r:id="rId18"/>
    <p:sldId id="377" r:id="rId19"/>
    <p:sldId id="389" r:id="rId20"/>
    <p:sldId id="392" r:id="rId21"/>
    <p:sldId id="378" r:id="rId22"/>
    <p:sldId id="390" r:id="rId23"/>
    <p:sldId id="379" r:id="rId24"/>
    <p:sldId id="391" r:id="rId25"/>
    <p:sldId id="393" r:id="rId26"/>
    <p:sldId id="380" r:id="rId27"/>
    <p:sldId id="381" r:id="rId28"/>
    <p:sldId id="366" r:id="rId29"/>
    <p:sldId id="394" r:id="rId30"/>
    <p:sldId id="382" r:id="rId31"/>
    <p:sldId id="395" r:id="rId32"/>
    <p:sldId id="396" r:id="rId33"/>
    <p:sldId id="397" r:id="rId34"/>
    <p:sldId id="398" r:id="rId35"/>
    <p:sldId id="367" r:id="rId36"/>
    <p:sldId id="384" r:id="rId37"/>
    <p:sldId id="385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C50A"/>
    <a:srgbClr val="A50021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94" autoAdjust="0"/>
    <p:restoredTop sz="90118" autoAdjust="0"/>
  </p:normalViewPr>
  <p:slideViewPr>
    <p:cSldViewPr>
      <p:cViewPr>
        <p:scale>
          <a:sx n="120" d="100"/>
          <a:sy n="120" d="100"/>
        </p:scale>
        <p:origin x="1680" y="7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12" y="122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774790-7709-4044-896B-A8552E5F7C66}" type="datetimeFigureOut">
              <a:rPr lang="en-US" smtClean="0"/>
              <a:pPr/>
              <a:t>5/3/17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BFC6B6-DA38-4ABD-90F2-3DD7ED77D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34135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6.JP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D67C71-BBC5-4E69-9C5C-D1DDC50522FE}" type="datetimeFigureOut">
              <a:rPr lang="en-US" smtClean="0"/>
              <a:pPr/>
              <a:t>5/3/17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77686E-062F-494D-A541-971CEDE639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07632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6968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2’ x 2’ about 6” above the 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8875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Propane supply for commercial</a:t>
            </a:r>
            <a:r>
              <a:rPr lang="en-US" baseline="0" dirty="0" smtClean="0"/>
              <a:t> industrial 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0164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Zoom into</a:t>
            </a:r>
            <a:r>
              <a:rPr lang="en-US" baseline="0" dirty="0" smtClean="0"/>
              <a:t> each part of apparatus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068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picture of</a:t>
            </a:r>
            <a:r>
              <a:rPr lang="en-US" baseline="0" dirty="0" smtClean="0"/>
              <a:t> meter and truck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1194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Floor plan</a:t>
            </a:r>
            <a:r>
              <a:rPr lang="en-US" baseline="0" dirty="0" smtClean="0"/>
              <a:t>s with each type of instrumentation highlighted, uncertainty described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9376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</a:t>
            </a:r>
            <a:r>
              <a:rPr lang="en-US" baseline="0" dirty="0" smtClean="0"/>
              <a:t> 3 minutes between burner ignitions</a:t>
            </a:r>
          </a:p>
          <a:p>
            <a:r>
              <a:rPr lang="en-US" baseline="0" dirty="0" smtClean="0"/>
              <a:t>About 60 seconds </a:t>
            </a:r>
            <a:r>
              <a:rPr lang="en-US" baseline="0" dirty="0" err="1" smtClean="0"/>
              <a:t>til</a:t>
            </a:r>
            <a:r>
              <a:rPr lang="en-US" baseline="0" dirty="0" smtClean="0"/>
              <a:t> first door</a:t>
            </a:r>
          </a:p>
          <a:p>
            <a:r>
              <a:rPr lang="en-US" baseline="0" dirty="0" smtClean="0"/>
              <a:t>2 minutes until 2</a:t>
            </a:r>
            <a:r>
              <a:rPr lang="en-US" baseline="30000" dirty="0" smtClean="0"/>
              <a:t>nd</a:t>
            </a:r>
            <a:r>
              <a:rPr lang="en-US" baseline="0" dirty="0" smtClean="0"/>
              <a:t> double door</a:t>
            </a:r>
          </a:p>
          <a:p>
            <a:r>
              <a:rPr lang="en-US" baseline="0" dirty="0" smtClean="0"/>
              <a:t>60 seconds until rear door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1152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</a:t>
            </a:r>
            <a:r>
              <a:rPr lang="en-US" baseline="0" dirty="0" smtClean="0"/>
              <a:t> 2 minutes between south door and first burner off</a:t>
            </a:r>
          </a:p>
          <a:p>
            <a:r>
              <a:rPr lang="en-US" baseline="0" dirty="0" smtClean="0"/>
              <a:t>~ 2 minutes between next burners being extinguished</a:t>
            </a:r>
          </a:p>
          <a:p>
            <a:r>
              <a:rPr lang="en-US" baseline="0" dirty="0" smtClean="0"/>
              <a:t>~ PPV after the test to help cool down structure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822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628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-- </a:t>
            </a:r>
            <a:r>
              <a:rPr lang="en-US" dirty="0" err="1" smtClean="0"/>
              <a:t>Smokeview</a:t>
            </a:r>
            <a:r>
              <a:rPr lang="en-US" dirty="0" smtClean="0"/>
              <a:t> pictures; grid</a:t>
            </a:r>
          </a:p>
          <a:p>
            <a:r>
              <a:rPr lang="en-US" dirty="0" smtClean="0"/>
              <a:t>-- Equally</a:t>
            </a:r>
            <a:r>
              <a:rPr lang="en-US" baseline="0" dirty="0" smtClean="0"/>
              <a:t> sized meshes per simulation to utilize MPI-</a:t>
            </a:r>
            <a:r>
              <a:rPr lang="en-US" baseline="0" dirty="0" err="1" smtClean="0"/>
              <a:t>parallell</a:t>
            </a:r>
            <a:r>
              <a:rPr lang="en-US" baseline="0" dirty="0" smtClean="0"/>
              <a:t> processing on multi-processor Linux machine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3688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-- Reaction mechanism</a:t>
            </a:r>
            <a:r>
              <a:rPr lang="en-US" baseline="0" dirty="0" smtClean="0"/>
              <a:t>s for combustion in all simulations default mixing controlled, simple chemistry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446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919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r>
              <a:rPr lang="en-US" baseline="0" dirty="0" smtClean="0"/>
              <a:t> apart of larger set of tests; 53 FDS experiments, handful are in residential size structures, none in two-story </a:t>
            </a:r>
          </a:p>
          <a:p>
            <a:endParaRPr lang="en-US" baseline="0" dirty="0" smtClean="0"/>
          </a:p>
          <a:p>
            <a:r>
              <a:rPr lang="en-US" baseline="0" dirty="0" smtClean="0"/>
              <a:t>-- Picture of </a:t>
            </a:r>
            <a:r>
              <a:rPr lang="en-US" baseline="0" dirty="0" err="1" smtClean="0"/>
              <a:t>smokeview</a:t>
            </a:r>
            <a:r>
              <a:rPr lang="en-US" baseline="0" dirty="0" smtClean="0"/>
              <a:t> model; burner model</a:t>
            </a:r>
          </a:p>
          <a:p>
            <a:endParaRPr lang="en-US" baseline="0" dirty="0" smtClean="0"/>
          </a:p>
          <a:p>
            <a:r>
              <a:rPr lang="en-US" baseline="0" dirty="0" smtClean="0"/>
              <a:t>-- Difference between verification validation</a:t>
            </a:r>
          </a:p>
        </p:txBody>
      </p:sp>
    </p:spTree>
    <p:extLst>
      <p:ext uri="{BB962C8B-B14F-4D97-AF65-F5344CB8AC3E}">
        <p14:creationId xmlns:p14="http://schemas.microsoft.com/office/powerpoint/2010/main" val="2030499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55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Highlight 2x2x4 blocks,</a:t>
            </a:r>
            <a:r>
              <a:rPr lang="en-US" baseline="0" dirty="0" smtClean="0"/>
              <a:t> single story, picture is of the north side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562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Entire structure - 24’x40’</a:t>
            </a:r>
          </a:p>
          <a:p>
            <a:r>
              <a:rPr lang="en-US" baseline="0" dirty="0" smtClean="0"/>
              <a:t>Front and back rooms </a:t>
            </a:r>
            <a:r>
              <a:rPr lang="mr-IN" baseline="0" dirty="0" smtClean="0"/>
              <a:t>–</a:t>
            </a:r>
            <a:r>
              <a:rPr lang="en-US" baseline="0" dirty="0" smtClean="0"/>
              <a:t> 20’x12’, middle room 12’x10’</a:t>
            </a:r>
          </a:p>
          <a:p>
            <a:endParaRPr lang="en-US" baseline="0" dirty="0" smtClean="0"/>
          </a:p>
          <a:p>
            <a:r>
              <a:rPr lang="en-US" baseline="0" dirty="0" smtClean="0"/>
              <a:t>highlight doorways, sealed off room, ceiling height</a:t>
            </a:r>
          </a:p>
        </p:txBody>
      </p:sp>
    </p:spTree>
    <p:extLst>
      <p:ext uri="{BB962C8B-B14F-4D97-AF65-F5344CB8AC3E}">
        <p14:creationId xmlns:p14="http://schemas.microsoft.com/office/powerpoint/2010/main" val="5718448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-- North side of structure;</a:t>
            </a:r>
            <a:r>
              <a:rPr lang="en-US" baseline="0" dirty="0" smtClean="0"/>
              <a:t> big differentiating factor between this and east structure is second story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-- notice ground floor similar to single-story structure 2x2x4 blocks, double doors on north side</a:t>
            </a:r>
          </a:p>
          <a:p>
            <a:endParaRPr lang="en-US" dirty="0" smtClean="0"/>
          </a:p>
          <a:p>
            <a:r>
              <a:rPr lang="en-US" dirty="0" smtClean="0"/>
              <a:t>--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7174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English units,</a:t>
            </a:r>
            <a:r>
              <a:rPr lang="en-US" baseline="0" dirty="0" smtClean="0"/>
              <a:t> designed like basement with walk out doors, stairs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7.25” rise/7.5” run</a:t>
            </a:r>
          </a:p>
          <a:p>
            <a:endParaRPr lang="en-US" baseline="0" dirty="0" smtClean="0"/>
          </a:p>
          <a:p>
            <a:r>
              <a:rPr lang="en-US" baseline="0" dirty="0" smtClean="0"/>
              <a:t>39’ x 23’ =&gt; interior space ~ 35’x 16’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804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0.8 m =&gt; 32” door</a:t>
            </a:r>
          </a:p>
          <a:p>
            <a:r>
              <a:rPr lang="en-US" dirty="0" smtClean="0"/>
              <a:t>0.9 m =&gt; 36” door</a:t>
            </a:r>
          </a:p>
          <a:p>
            <a:endParaRPr lang="en-US" dirty="0" smtClean="0"/>
          </a:p>
          <a:p>
            <a:r>
              <a:rPr lang="en-US" dirty="0" smtClean="0"/>
              <a:t>Walls wood framed with 2x4s</a:t>
            </a:r>
            <a:r>
              <a:rPr lang="en-US" baseline="0" dirty="0" smtClean="0"/>
              <a:t> set to 16 in centers, two layers of 5/8” Type X gypsum board with a layer of ½” </a:t>
            </a:r>
            <a:r>
              <a:rPr lang="en-US" baseline="0" dirty="0" err="1" smtClean="0"/>
              <a:t>Durock</a:t>
            </a:r>
            <a:r>
              <a:rPr lang="en-US" baseline="0" dirty="0" smtClean="0"/>
              <a:t> cement board on top</a:t>
            </a:r>
          </a:p>
          <a:p>
            <a:endParaRPr lang="en-US" baseline="0" dirty="0" smtClean="0"/>
          </a:p>
          <a:p>
            <a:r>
              <a:rPr lang="en-US" baseline="0" dirty="0" smtClean="0"/>
              <a:t>Outer walls on 2</a:t>
            </a:r>
            <a:r>
              <a:rPr lang="en-US" baseline="30000" dirty="0" smtClean="0"/>
              <a:t>nd</a:t>
            </a:r>
            <a:r>
              <a:rPr lang="en-US" baseline="0" dirty="0" smtClean="0"/>
              <a:t> floor had 7/16” OSB and 5/16” fiber cement lap siding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23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8"/>
          <p:cNvSpPr>
            <a:spLocks noChangeArrowheads="1"/>
          </p:cNvSpPr>
          <p:nvPr userDrawn="1"/>
        </p:nvSpPr>
        <p:spPr bwMode="auto">
          <a:xfrm>
            <a:off x="0" y="914400"/>
            <a:ext cx="9144000" cy="76200"/>
          </a:xfrm>
          <a:prstGeom prst="rect">
            <a:avLst/>
          </a:prstGeom>
          <a:solidFill>
            <a:srgbClr val="A5002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5" name="Picture 17" descr="Maryland-enfp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" y="52449"/>
            <a:ext cx="850392" cy="824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6" descr="Maryland-informal300dpi1x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1475" y="59375"/>
            <a:ext cx="822960" cy="810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8686800" y="6550223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3849D370-6F8F-4150-A490-2493F66FC232}" type="slidenum">
              <a:rPr lang="en-US" sz="1400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813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B1A337B-AFE4-4293-B64C-D5E8BA84881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8"/>
          <p:cNvSpPr>
            <a:spLocks noChangeArrowheads="1"/>
          </p:cNvSpPr>
          <p:nvPr userDrawn="1"/>
        </p:nvSpPr>
        <p:spPr bwMode="auto">
          <a:xfrm>
            <a:off x="0" y="914400"/>
            <a:ext cx="9144000" cy="76200"/>
          </a:xfrm>
          <a:prstGeom prst="rect">
            <a:avLst/>
          </a:prstGeom>
          <a:solidFill>
            <a:srgbClr val="A5002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7" name="Picture 17" descr="Maryland-enfp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" y="52449"/>
            <a:ext cx="850392" cy="824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6" descr="Maryland-informal300dpi1x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1475" y="59375"/>
            <a:ext cx="822960" cy="810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 userDrawn="1"/>
        </p:nvSpPr>
        <p:spPr>
          <a:xfrm>
            <a:off x="8686800" y="6550223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3849D370-6F8F-4150-A490-2493F66FC232}" type="slidenum">
              <a:rPr lang="en-US" sz="1400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9069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99069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8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5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44005"/>
            <a:ext cx="9144000" cy="1754326"/>
          </a:xfrm>
        </p:spPr>
        <p:txBody>
          <a:bodyPr wrap="square">
            <a:spAutoFit/>
          </a:bodyPr>
          <a:lstStyle/>
          <a:p>
            <a:r>
              <a:rPr lang="en-US" sz="3600" dirty="0" smtClean="0"/>
              <a:t>Analysis of Propane Gas Fire Experiments and Simulations in Residential Scale Structures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762000" y="4495800"/>
            <a:ext cx="7696201" cy="1778949"/>
          </a:xfrm>
        </p:spPr>
        <p:txBody>
          <a:bodyPr>
            <a:spAutoFit/>
          </a:bodyPr>
          <a:lstStyle/>
          <a:p>
            <a:r>
              <a:rPr lang="en-US" sz="2800" dirty="0" smtClean="0"/>
              <a:t>Joseph M. Willi</a:t>
            </a:r>
            <a:endParaRPr lang="en-US" sz="2800" dirty="0" smtClean="0"/>
          </a:p>
          <a:p>
            <a:r>
              <a:rPr lang="en-US" sz="2000" dirty="0"/>
              <a:t>Master of Science Thesis </a:t>
            </a:r>
            <a:r>
              <a:rPr lang="en-US" sz="2000" dirty="0" smtClean="0"/>
              <a:t>Defense</a:t>
            </a:r>
          </a:p>
          <a:p>
            <a:r>
              <a:rPr lang="en-US" sz="2000" dirty="0" smtClean="0"/>
              <a:t>May</a:t>
            </a:r>
            <a:r>
              <a:rPr lang="en-US" sz="2000" dirty="0" smtClean="0"/>
              <a:t> 5, </a:t>
            </a:r>
            <a:r>
              <a:rPr lang="en-US" sz="2000" dirty="0"/>
              <a:t>2017</a:t>
            </a: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56060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West Structure </a:t>
            </a:r>
            <a:r>
              <a:rPr lang="mr-IN" dirty="0" smtClean="0"/>
              <a:t>–</a:t>
            </a:r>
            <a:r>
              <a:rPr lang="en-US" dirty="0" smtClean="0"/>
              <a:t> 2</a:t>
            </a:r>
            <a:r>
              <a:rPr lang="en-US" baseline="30000" dirty="0" smtClean="0"/>
              <a:t>nd</a:t>
            </a:r>
            <a:r>
              <a:rPr lang="en-US" dirty="0" smtClean="0"/>
              <a:t> Floor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000" cy="535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333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 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propane gas burners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286000"/>
            <a:ext cx="6248400" cy="427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586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 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Provided by propane supply truck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4" t="33750" r="22500" b="20000"/>
          <a:stretch/>
        </p:blipFill>
        <p:spPr>
          <a:xfrm>
            <a:off x="947318" y="2438400"/>
            <a:ext cx="7249363" cy="394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504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 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ontrolled and measured at rotary gas meter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23750" b="8750"/>
          <a:stretch/>
        </p:blipFill>
        <p:spPr>
          <a:xfrm>
            <a:off x="2743200" y="3689838"/>
            <a:ext cx="5755654" cy="298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67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 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Uncertainty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079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Thermocouples</a:t>
            </a:r>
          </a:p>
          <a:p>
            <a:r>
              <a:rPr lang="en-US" dirty="0" smtClean="0"/>
              <a:t>Gas species concentrations</a:t>
            </a:r>
          </a:p>
          <a:p>
            <a:r>
              <a:rPr lang="en-US" dirty="0" smtClean="0"/>
              <a:t>Bi-directional Probes</a:t>
            </a:r>
          </a:p>
          <a:p>
            <a:r>
              <a:rPr lang="en-US" dirty="0" smtClean="0"/>
              <a:t>Heat flux gauges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131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71800"/>
            <a:ext cx="8229600" cy="1143000"/>
          </a:xfrm>
        </p:spPr>
        <p:txBody>
          <a:bodyPr anchor="ctr" anchorCtr="1"/>
          <a:lstStyle/>
          <a:p>
            <a:r>
              <a:rPr lang="en-US" dirty="0" smtClean="0"/>
              <a:t>Experimental Procedures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162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 2-4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5045249"/>
            <a:ext cx="8991600" cy="12793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242097"/>
            <a:ext cx="6235794" cy="26385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0" y="1066800"/>
            <a:ext cx="2577296" cy="112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23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196" y="3231112"/>
            <a:ext cx="7064957" cy="355068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 2-4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4" y="1244293"/>
            <a:ext cx="6227576" cy="187990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3886200" y="3808093"/>
            <a:ext cx="198699" cy="9925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 rot="20582888">
            <a:off x="1837480" y="4180536"/>
            <a:ext cx="837236" cy="14137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276600" y="4207193"/>
            <a:ext cx="206415" cy="27241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276600" y="4528187"/>
            <a:ext cx="206415" cy="27241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 rot="17178977">
            <a:off x="2637526" y="4368854"/>
            <a:ext cx="198679" cy="30480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126840" y="1774956"/>
            <a:ext cx="6197760" cy="25228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126840" y="2041606"/>
            <a:ext cx="6197760" cy="25228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126840" y="2336327"/>
            <a:ext cx="6197760" cy="25228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177720" y="2569380"/>
            <a:ext cx="6197760" cy="25228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177720" y="2821662"/>
            <a:ext cx="6197760" cy="25228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8703738" y="3952987"/>
            <a:ext cx="206415" cy="27241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8719904" y="5766461"/>
            <a:ext cx="206415" cy="27241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68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196" y="3231112"/>
            <a:ext cx="7064957" cy="355068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 2-4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1244293"/>
            <a:ext cx="5257800" cy="187038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3913239" y="3878871"/>
            <a:ext cx="130215" cy="23593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 rot="20711172">
            <a:off x="1837480" y="4198337"/>
            <a:ext cx="837236" cy="14137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891054" y="4231232"/>
            <a:ext cx="304800" cy="27241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126840" y="1774956"/>
            <a:ext cx="5207160" cy="25228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126840" y="2037693"/>
            <a:ext cx="5207160" cy="25228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126840" y="2300430"/>
            <a:ext cx="5207160" cy="77567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36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16" grpId="0" animBg="1"/>
      <p:bldP spid="17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Introduction</a:t>
            </a:r>
            <a:endParaRPr lang="en-US" dirty="0"/>
          </a:p>
          <a:p>
            <a:pPr algn="just"/>
            <a:r>
              <a:rPr lang="en-US" dirty="0" smtClean="0"/>
              <a:t>Experimental Setup</a:t>
            </a:r>
            <a:endParaRPr lang="en-US" dirty="0"/>
          </a:p>
          <a:p>
            <a:pPr algn="just"/>
            <a:r>
              <a:rPr lang="en-US" dirty="0" smtClean="0"/>
              <a:t>Experimental Procedures</a:t>
            </a:r>
            <a:endParaRPr lang="en-US" dirty="0"/>
          </a:p>
          <a:p>
            <a:pPr algn="just"/>
            <a:r>
              <a:rPr lang="en-US" dirty="0" smtClean="0"/>
              <a:t>FDS Simulation Description</a:t>
            </a:r>
            <a:endParaRPr lang="en-US" dirty="0"/>
          </a:p>
          <a:p>
            <a:pPr algn="just"/>
            <a:r>
              <a:rPr lang="en-US" dirty="0" smtClean="0"/>
              <a:t>Results and Discussion</a:t>
            </a:r>
            <a:endParaRPr lang="en-US" dirty="0"/>
          </a:p>
          <a:p>
            <a:pPr algn="just"/>
            <a:r>
              <a:rPr lang="en-US" dirty="0" smtClean="0"/>
              <a:t>Summary</a:t>
            </a:r>
            <a:endParaRPr lang="en-US" dirty="0"/>
          </a:p>
          <a:p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115669"/>
            <a:ext cx="8229600" cy="646331"/>
          </a:xfrm>
          <a:prstGeom prst="rect">
            <a:avLst/>
          </a:prstGeom>
        </p:spPr>
        <p:txBody>
          <a:bodyPr>
            <a:spAutoFit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r>
              <a:rPr lang="en-US" sz="3600" dirty="0" smtClean="0"/>
              <a:t>Overview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49552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 5 &amp;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“sequences” per test</a:t>
            </a:r>
          </a:p>
          <a:p>
            <a:r>
              <a:rPr lang="en-US" dirty="0" smtClean="0"/>
              <a:t>Use of roof vent and double doors</a:t>
            </a:r>
          </a:p>
          <a:p>
            <a:r>
              <a:rPr lang="en-US" dirty="0" smtClean="0"/>
              <a:t>All burners ignited at once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49" y="3852548"/>
            <a:ext cx="5829301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3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3189061"/>
            <a:ext cx="6172199" cy="364964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5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219200"/>
            <a:ext cx="6324600" cy="16764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126840" y="1805118"/>
            <a:ext cx="6121560" cy="25228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733800" y="3581400"/>
            <a:ext cx="635160" cy="1524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245260" y="3594357"/>
            <a:ext cx="228600" cy="2458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 rot="20526009">
            <a:off x="5512729" y="3586286"/>
            <a:ext cx="183944" cy="20029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019800" y="4609252"/>
            <a:ext cx="304800" cy="2458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778660" y="4609253"/>
            <a:ext cx="228600" cy="2458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39620" y="2079756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35519" y="2308356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03040" y="2590800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8763000" y="3962400"/>
            <a:ext cx="304800" cy="2458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7975440" y="4699675"/>
            <a:ext cx="304800" cy="2458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7981686" y="5159968"/>
            <a:ext cx="304800" cy="2458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8708036" y="5791200"/>
            <a:ext cx="304800" cy="2458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78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3189061"/>
            <a:ext cx="6172199" cy="364964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5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219200"/>
            <a:ext cx="6553200" cy="176715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203040" y="1828800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077200" y="5084768"/>
            <a:ext cx="228600" cy="2458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8077200" y="4636257"/>
            <a:ext cx="228600" cy="2458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019800" y="4634875"/>
            <a:ext cx="304800" cy="2458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 rot="20526009">
            <a:off x="5512729" y="3586286"/>
            <a:ext cx="183944" cy="20029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53920" y="2079756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29207" y="2384556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28600" y="2667000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23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744" y="3124200"/>
            <a:ext cx="6309655" cy="371740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6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219200"/>
            <a:ext cx="6538256" cy="145075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246448" y="2360428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28600" y="2079756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28600" y="1828800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3810000" y="4167318"/>
            <a:ext cx="228600" cy="2092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4980586" y="4099429"/>
            <a:ext cx="228600" cy="2092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962400" y="4319718"/>
            <a:ext cx="228600" cy="2092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057899" y="4124238"/>
            <a:ext cx="228600" cy="2092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8077200" y="4648200"/>
            <a:ext cx="228600" cy="2092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8047074" y="5102442"/>
            <a:ext cx="228600" cy="2092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8762999" y="3983646"/>
            <a:ext cx="228600" cy="2092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8762999" y="5794809"/>
            <a:ext cx="228600" cy="2092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450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7451"/>
            <a:ext cx="6614456" cy="1479549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744" y="3124200"/>
            <a:ext cx="6309655" cy="371740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6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152400" y="2362198"/>
            <a:ext cx="6324600" cy="27432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28600" y="2079756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28600" y="1774956"/>
            <a:ext cx="6197760" cy="2824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096000" y="4094194"/>
            <a:ext cx="228600" cy="2092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060365" y="4689581"/>
            <a:ext cx="228600" cy="2092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8077200" y="5127383"/>
            <a:ext cx="228600" cy="20920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37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 22-25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“sequences” per test</a:t>
            </a:r>
          </a:p>
          <a:p>
            <a:r>
              <a:rPr lang="en-US" dirty="0" smtClean="0"/>
              <a:t>Use of roof vent and double doors</a:t>
            </a:r>
          </a:p>
          <a:p>
            <a:r>
              <a:rPr lang="en-US" dirty="0" smtClean="0"/>
              <a:t>All burners ignited at once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4648200"/>
            <a:ext cx="48006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0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67" y="1148707"/>
            <a:ext cx="6019263" cy="2621994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92" y="3987474"/>
            <a:ext cx="5538108" cy="2794326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 22 &amp; 23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8751" y="1066800"/>
            <a:ext cx="3729049" cy="39624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5486400" y="1473801"/>
            <a:ext cx="3505200" cy="39319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410200" y="4587240"/>
            <a:ext cx="3505200" cy="36576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406656" y="4431427"/>
            <a:ext cx="3505200" cy="3105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5450675" y="4055034"/>
            <a:ext cx="3505200" cy="36576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5489944" y="1877626"/>
            <a:ext cx="3505200" cy="40837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5472223" y="2286000"/>
            <a:ext cx="3505200" cy="36576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5450675" y="2668756"/>
            <a:ext cx="3505200" cy="36576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5431767" y="3048000"/>
            <a:ext cx="3505200" cy="36576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5412858" y="3860083"/>
            <a:ext cx="3505200" cy="3105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5410200" y="3657600"/>
            <a:ext cx="3505200" cy="27846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0" y="3499248"/>
            <a:ext cx="304800" cy="19370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477438" y="2970163"/>
            <a:ext cx="304800" cy="19370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685800" y="2937661"/>
            <a:ext cx="304800" cy="19370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4835043" y="1643674"/>
            <a:ext cx="304800" cy="19370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4191000" y="2476592"/>
            <a:ext cx="304800" cy="19370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4835043" y="3124200"/>
            <a:ext cx="304800" cy="19370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 rot="5400000">
            <a:off x="980775" y="4673265"/>
            <a:ext cx="594360" cy="4223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4913732" y="4572000"/>
            <a:ext cx="304800" cy="19370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 rot="19611058">
            <a:off x="4941892" y="5934972"/>
            <a:ext cx="304800" cy="19370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 rot="20081929">
            <a:off x="5166386" y="5669567"/>
            <a:ext cx="304800" cy="19370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081477" y="5080904"/>
            <a:ext cx="1014523" cy="63409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5486400" y="3429000"/>
            <a:ext cx="3505200" cy="27846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33" name="Rectangle 32"/>
          <p:cNvSpPr/>
          <p:nvPr/>
        </p:nvSpPr>
        <p:spPr bwMode="auto">
          <a:xfrm>
            <a:off x="5357923" y="5055064"/>
            <a:ext cx="228600" cy="1509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89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24" grpId="0" animBg="1"/>
      <p:bldP spid="25" grpId="0" animBg="1"/>
      <p:bldP spid="26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4" grpId="0" animBg="1"/>
      <p:bldP spid="35" grpId="0" animBg="1"/>
      <p:bldP spid="3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 24 &amp; 25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219200"/>
            <a:ext cx="5964058" cy="25908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3945579"/>
            <a:ext cx="5638801" cy="29077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1116" y="1027043"/>
            <a:ext cx="3942884" cy="377355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 rot="696851">
            <a:off x="5150382" y="4926320"/>
            <a:ext cx="890067" cy="64237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066800" y="4495800"/>
            <a:ext cx="533400" cy="90367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029200" y="6037770"/>
            <a:ext cx="304800" cy="21063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011342" y="4511744"/>
            <a:ext cx="228601" cy="25224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71500" y="2967326"/>
            <a:ext cx="3048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676758" y="3468593"/>
            <a:ext cx="304800" cy="1890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76199" y="3505200"/>
            <a:ext cx="304800" cy="1890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4912305" y="1676400"/>
            <a:ext cx="304800" cy="1890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4995526" y="3151610"/>
            <a:ext cx="304800" cy="1890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5300326" y="4374585"/>
            <a:ext cx="3767474" cy="3799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5334000" y="3962400"/>
            <a:ext cx="3767474" cy="3799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5257800" y="3723515"/>
            <a:ext cx="3767474" cy="31508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5304183" y="3541088"/>
            <a:ext cx="3767474" cy="3799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5376526" y="3143067"/>
            <a:ext cx="3767474" cy="3799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5334000" y="2723436"/>
            <a:ext cx="3767474" cy="3799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5334000" y="2310086"/>
            <a:ext cx="3767474" cy="3799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5361286" y="1884413"/>
            <a:ext cx="3767474" cy="3799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5319423" y="1471886"/>
            <a:ext cx="3767474" cy="3799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-25000" smtClean="0">
              <a:ln>
                <a:noFill/>
              </a:ln>
              <a:solidFill>
                <a:schemeClr val="tx2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269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71800"/>
            <a:ext cx="8229600" cy="1143000"/>
          </a:xfrm>
        </p:spPr>
        <p:txBody>
          <a:bodyPr anchor="ctr" anchorCtr="1"/>
          <a:lstStyle/>
          <a:p>
            <a:r>
              <a:rPr lang="en-US" dirty="0" smtClean="0"/>
              <a:t>FDS Simulation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051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Computational Domain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4525963"/>
          </a:xfrm>
        </p:spPr>
        <p:txBody>
          <a:bodyPr/>
          <a:lstStyle/>
          <a:p>
            <a:r>
              <a:rPr lang="en-US" dirty="0" smtClean="0"/>
              <a:t>East Tests: (x, y, z) </a:t>
            </a:r>
            <a:r>
              <a:rPr lang="en-US" dirty="0" smtClean="0">
                <a:sym typeface="Wingdings"/>
              </a:rPr>
              <a:t>  (14 m, 8 m, 3 m)</a:t>
            </a:r>
          </a:p>
          <a:p>
            <a:r>
              <a:rPr lang="en-US" dirty="0" smtClean="0"/>
              <a:t>West Tests: </a:t>
            </a:r>
            <a:r>
              <a:rPr lang="en-US" dirty="0"/>
              <a:t>(x, y, z) </a:t>
            </a:r>
            <a:r>
              <a:rPr lang="en-US" dirty="0">
                <a:sym typeface="Wingdings"/>
              </a:rPr>
              <a:t> (14 m, 8 m, </a:t>
            </a:r>
            <a:r>
              <a:rPr lang="en-US" dirty="0" smtClean="0">
                <a:sym typeface="Wingdings"/>
              </a:rPr>
              <a:t>5.4 </a:t>
            </a:r>
            <a:r>
              <a:rPr lang="en-US" dirty="0">
                <a:sym typeface="Wingdings"/>
              </a:rPr>
              <a:t>m</a:t>
            </a:r>
            <a:r>
              <a:rPr lang="en-US" dirty="0" smtClean="0">
                <a:sym typeface="Wingdings"/>
              </a:rPr>
              <a:t>)</a:t>
            </a:r>
          </a:p>
          <a:p>
            <a:r>
              <a:rPr lang="en-US" dirty="0" smtClean="0">
                <a:sym typeface="Wingdings"/>
              </a:rPr>
              <a:t>Eight equally sized meshes</a:t>
            </a:r>
          </a:p>
          <a:p>
            <a:endParaRPr lang="en-US" dirty="0">
              <a:sym typeface="Wingdings"/>
            </a:endParaRPr>
          </a:p>
          <a:p>
            <a:endParaRPr lang="en-US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652408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Nine experiments in two structures</a:t>
            </a:r>
          </a:p>
          <a:p>
            <a:r>
              <a:rPr lang="en-US" dirty="0" smtClean="0"/>
              <a:t>Numerous types of measurements</a:t>
            </a:r>
          </a:p>
          <a:p>
            <a:r>
              <a:rPr lang="en-US" dirty="0" smtClean="0"/>
              <a:t>FDS (version 6.5.3) simulations of each experiment</a:t>
            </a:r>
          </a:p>
          <a:p>
            <a:r>
              <a:rPr lang="en-US" dirty="0" smtClean="0"/>
              <a:t>Significant addition to validation guide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65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965036"/>
            <a:ext cx="3657600" cy="15785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Mesh Sensitivity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Coarse (14 cm), medium (10 cm), fine (7 cm or 5 cm)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651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 smtClean="0"/>
              <a:t>Source </a:t>
            </a:r>
            <a:r>
              <a:rPr lang="en-US" smtClean="0"/>
              <a:t>Fire Characterization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Steel sides, top surface specified mass flux of propane</a:t>
            </a:r>
          </a:p>
          <a:p>
            <a:r>
              <a:rPr lang="en-US" dirty="0"/>
              <a:t>S</a:t>
            </a:r>
            <a:r>
              <a:rPr lang="en-US" dirty="0" smtClean="0"/>
              <a:t>ingle-step reaction mechanism 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566256"/>
            <a:ext cx="7086600" cy="59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39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smtClean="0"/>
              <a:t>Timing Information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Vents modeled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72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Defined 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Four materials were defined using MATL </a:t>
            </a:r>
            <a:r>
              <a:rPr lang="en-US" dirty="0" err="1" smtClean="0"/>
              <a:t>namelist</a:t>
            </a:r>
            <a:r>
              <a:rPr lang="en-US" dirty="0" smtClean="0"/>
              <a:t> group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971800"/>
            <a:ext cx="7239000" cy="203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69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Defined Instrumentation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Instrumentation defined using FDS devices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4293862"/>
            <a:ext cx="5410200" cy="183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0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71800"/>
            <a:ext cx="8229600" cy="1143000"/>
          </a:xfrm>
        </p:spPr>
        <p:txBody>
          <a:bodyPr anchor="ctr" anchorCtr="1"/>
          <a:lstStyle/>
          <a:p>
            <a:r>
              <a:rPr lang="en-US" dirty="0" smtClean="0"/>
              <a:t>Results and Discussion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43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Summary Plots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1143000"/>
            <a:ext cx="4572000" cy="13179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81550"/>
            <a:ext cx="9144000" cy="14668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59" y="2737600"/>
            <a:ext cx="4038600" cy="109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9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1A337B-AFE4-4293-B64C-D5E8BA84881E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707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71800"/>
            <a:ext cx="8229600" cy="1143000"/>
          </a:xfrm>
        </p:spPr>
        <p:txBody>
          <a:bodyPr anchor="ctr" anchorCtr="1"/>
          <a:lstStyle/>
          <a:p>
            <a:r>
              <a:rPr lang="en-US" dirty="0" smtClean="0"/>
              <a:t>Experimental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20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Interlocking concrete block walls</a:t>
            </a:r>
          </a:p>
          <a:p>
            <a:r>
              <a:rPr lang="en-US" dirty="0" smtClean="0"/>
              <a:t>Steel studs set to 16” centers</a:t>
            </a:r>
          </a:p>
          <a:p>
            <a:r>
              <a:rPr lang="en-US" dirty="0" smtClean="0"/>
              <a:t>Two layers of 5/8” Type X gypsum board</a:t>
            </a:r>
          </a:p>
          <a:p>
            <a:r>
              <a:rPr lang="en-US" dirty="0" smtClean="0"/>
              <a:t>Layer of ½” </a:t>
            </a:r>
            <a:r>
              <a:rPr lang="en-US" dirty="0" err="1" smtClean="0"/>
              <a:t>Durock</a:t>
            </a:r>
            <a:r>
              <a:rPr lang="en-US" dirty="0" smtClean="0"/>
              <a:t> cement board on top of gypsum board</a:t>
            </a:r>
          </a:p>
          <a:p>
            <a:r>
              <a:rPr lang="en-US" dirty="0" smtClean="0"/>
              <a:t>Ceiling covered by two layers of 0.5 in. </a:t>
            </a:r>
            <a:r>
              <a:rPr lang="en-US" dirty="0" err="1" smtClean="0"/>
              <a:t>durock</a:t>
            </a:r>
            <a:r>
              <a:rPr lang="en-US" dirty="0" smtClean="0"/>
              <a:t> board</a:t>
            </a:r>
          </a:p>
          <a:p>
            <a:r>
              <a:rPr lang="en-US" dirty="0" smtClean="0"/>
              <a:t>Wood truss joist I-beams ceiling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377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East Structure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62" y="1752600"/>
            <a:ext cx="8525876" cy="4297362"/>
          </a:xfrm>
        </p:spPr>
      </p:pic>
    </p:spTree>
    <p:extLst>
      <p:ext uri="{BB962C8B-B14F-4D97-AF65-F5344CB8AC3E}">
        <p14:creationId xmlns:p14="http://schemas.microsoft.com/office/powerpoint/2010/main" val="1793278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East Structure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80" y="1219200"/>
            <a:ext cx="8855440" cy="5154492"/>
          </a:xfrm>
        </p:spPr>
      </p:pic>
    </p:spTree>
    <p:extLst>
      <p:ext uri="{BB962C8B-B14F-4D97-AF65-F5344CB8AC3E}">
        <p14:creationId xmlns:p14="http://schemas.microsoft.com/office/powerpoint/2010/main" val="921017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West Structure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970" y="1417638"/>
            <a:ext cx="6576060" cy="521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01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West Structure </a:t>
            </a:r>
            <a:r>
              <a:rPr lang="mr-IN" dirty="0" smtClean="0"/>
              <a:t>–</a:t>
            </a:r>
            <a:r>
              <a:rPr lang="en-US" dirty="0" smtClean="0"/>
              <a:t> 1</a:t>
            </a:r>
            <a:r>
              <a:rPr lang="en-US" baseline="30000" dirty="0" smtClean="0"/>
              <a:t>st</a:t>
            </a:r>
            <a:r>
              <a:rPr lang="en-US" dirty="0" smtClean="0"/>
              <a:t> Floor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600200"/>
            <a:ext cx="8991600" cy="468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141321"/>
      </p:ext>
    </p:extLst>
  </p:cSld>
  <p:clrMapOvr>
    <a:masterClrMapping/>
  </p:clrMapOvr>
</p:sld>
</file>

<file path=ppt/theme/theme1.xml><?xml version="1.0" encoding="utf-8"?>
<a:theme xmlns:a="http://schemas.openxmlformats.org/drawingml/2006/main" name="UMD-FP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400" b="0" i="0" u="none" strike="noStrike" cap="none" normalizeH="0" baseline="-25000" smtClean="0">
            <a:ln>
              <a:noFill/>
            </a:ln>
            <a:solidFill>
              <a:schemeClr val="tx2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400" b="0" i="0" u="none" strike="noStrike" cap="none" normalizeH="0" baseline="-25000" smtClean="0">
            <a:ln>
              <a:noFill/>
            </a:ln>
            <a:solidFill>
              <a:schemeClr val="tx2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12555</TotalTime>
  <Words>666</Words>
  <Application>Microsoft Macintosh PowerPoint</Application>
  <PresentationFormat>On-screen Show (4:3)</PresentationFormat>
  <Paragraphs>121</Paragraphs>
  <Slides>37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Calibri</vt:lpstr>
      <vt:lpstr>Mangal</vt:lpstr>
      <vt:lpstr>Times New Roman</vt:lpstr>
      <vt:lpstr>Wingdings</vt:lpstr>
      <vt:lpstr>Arial</vt:lpstr>
      <vt:lpstr>UMD-FP</vt:lpstr>
      <vt:lpstr>Analysis of Propane Gas Fire Experiments and Simulations in Residential Scale Structures</vt:lpstr>
      <vt:lpstr>PowerPoint Presentation</vt:lpstr>
      <vt:lpstr>Introduction</vt:lpstr>
      <vt:lpstr>Experimental Setup</vt:lpstr>
      <vt:lpstr>Test Structures</vt:lpstr>
      <vt:lpstr>East Structure</vt:lpstr>
      <vt:lpstr>East Structure</vt:lpstr>
      <vt:lpstr>West Structure</vt:lpstr>
      <vt:lpstr>West Structure – 1st Floor</vt:lpstr>
      <vt:lpstr>West Structure – 2nd Floor</vt:lpstr>
      <vt:lpstr>Fire Source</vt:lpstr>
      <vt:lpstr>Fire Source</vt:lpstr>
      <vt:lpstr>Fire Source</vt:lpstr>
      <vt:lpstr>Fire Source</vt:lpstr>
      <vt:lpstr>Instrumentation</vt:lpstr>
      <vt:lpstr>Experimental Procedures</vt:lpstr>
      <vt:lpstr>Tests 2-4</vt:lpstr>
      <vt:lpstr>Tests 2-4</vt:lpstr>
      <vt:lpstr>Tests 2-4</vt:lpstr>
      <vt:lpstr>Tests 5 &amp; 6</vt:lpstr>
      <vt:lpstr>Test 5</vt:lpstr>
      <vt:lpstr>Test 5</vt:lpstr>
      <vt:lpstr>Test 6</vt:lpstr>
      <vt:lpstr>Test 6</vt:lpstr>
      <vt:lpstr>Tests 22-25</vt:lpstr>
      <vt:lpstr>Tests 22 &amp; 23</vt:lpstr>
      <vt:lpstr>Tests 24 &amp; 25</vt:lpstr>
      <vt:lpstr>FDS Simulation Description</vt:lpstr>
      <vt:lpstr>Computational Domain</vt:lpstr>
      <vt:lpstr>Mesh Sensitivity Analysis</vt:lpstr>
      <vt:lpstr>Source Fire Characterization</vt:lpstr>
      <vt:lpstr>Timing Information</vt:lpstr>
      <vt:lpstr>Defined Materials</vt:lpstr>
      <vt:lpstr>Defined Instrumentation</vt:lpstr>
      <vt:lpstr>Results and Discussion</vt:lpstr>
      <vt:lpstr>Summary Plots</vt:lpstr>
      <vt:lpstr>Conclusion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Soot Oxidation in Hydrocarbon-Free Flames</dc:title>
  <dc:creator>Haiqing Guo</dc:creator>
  <cp:lastModifiedBy>Willi, Joseph</cp:lastModifiedBy>
  <cp:revision>723</cp:revision>
  <dcterms:created xsi:type="dcterms:W3CDTF">2006-08-16T00:00:00Z</dcterms:created>
  <dcterms:modified xsi:type="dcterms:W3CDTF">2017-05-04T06:08:25Z</dcterms:modified>
</cp:coreProperties>
</file>

<file path=docProps/thumbnail.jpeg>
</file>